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10"/>
  </p:notesMasterIdLst>
  <p:sldIdLst>
    <p:sldId id="269" r:id="rId3"/>
    <p:sldId id="304" r:id="rId4"/>
    <p:sldId id="299" r:id="rId5"/>
    <p:sldId id="302" r:id="rId6"/>
    <p:sldId id="300" r:id="rId7"/>
    <p:sldId id="301" r:id="rId8"/>
    <p:sldId id="30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800" y="-3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A1B1C-FB33-41AA-A052-39DCCBD72662}" type="datetimeFigureOut">
              <a:rPr lang="en-US" smtClean="0"/>
              <a:t>11/28/2014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38B7E-D866-44F5-8747-6E6D56E678CD}" type="slidenum">
              <a:rPr lang="en-US" smtClean="0"/>
              <a:t>‹#›</a:t>
            </a:fld>
            <a:endParaRPr lang="en-US"/>
          </a:p>
        </p:txBody>
      </p:sp>
    </p:spTree>
    <p:extLst>
      <p:ext uri="{BB962C8B-B14F-4D97-AF65-F5344CB8AC3E}">
        <p14:creationId xmlns:p14="http://schemas.microsoft.com/office/powerpoint/2010/main" val="210739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B6DBE56F-A02D-4CE9-B689-9BF4A4EEF218}" type="slidenum">
              <a:rPr lang="en-ZA" sz="1200" smtClean="0">
                <a:solidFill>
                  <a:srgbClr val="000000"/>
                </a:solidFill>
              </a:rPr>
              <a:pPr/>
              <a:t>1</a:t>
            </a:fld>
            <a:endParaRPr lang="en-ZA" sz="1200" smtClean="0">
              <a:solidFill>
                <a:srgbClr val="000000"/>
              </a:solidFill>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96A6F55-39C5-4F06-AF4F-C6382F95AE11}"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B7DD37-D143-4A26-B664-587C2E7C05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427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4C8B756-2806-4E4E-9793-7A66FCA13A29}"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F224B1-A6FE-43DC-8AE9-B455971C67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063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97E2293-6E34-4E15-BE1B-19CDC9C98BB6}"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F302F9B-D318-4C2E-A633-B36A1FC1EC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6178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7B8AB1B-B8B5-4C2D-937B-E61021A9EAE2}" type="datetime1">
              <a:rPr lang="en-US">
                <a:solidFill>
                  <a:srgbClr val="000000"/>
                </a:solidFill>
              </a:rPr>
              <a:pPr>
                <a:defRPr/>
              </a:pPr>
              <a:t>11/28/2014</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4B45439-8E24-447A-9919-F5E152761D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1713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92C14C0D-17CB-4AD4-BE0E-EBF7DDE03589}"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F2755D-AFB1-46E4-BFED-5DD1DE4BDCA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3633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E33AF05-2469-4438-948F-30B35332BE62}" type="datetime1">
              <a:rPr lang="en-US">
                <a:solidFill>
                  <a:srgbClr val="000000"/>
                </a:solidFill>
              </a:rPr>
              <a:pPr>
                <a:defRPr/>
              </a:pPr>
              <a:t>11/28/2014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2A21B0-CC5F-4CF1-81F1-2A4E578DA6C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2994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5A11ABA-A3B0-4A35-88C5-AB8AB9903E4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4976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6EA5C3-9548-491D-99C1-C19386B29F1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07386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4B7DD8-71B7-4970-81EA-DACE2DBA35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33612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180143F-8CB0-4437-8F00-079E5823623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8517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A7EE6A2-C430-4135-89D8-FC40DB8DCA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4030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758A4C3-859F-4133-B107-D898D95A8261}"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88DA9D-EB2C-41C5-BD1D-F199249995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65115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35248A4-D535-476E-B5A1-28243E86214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8247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D2260DE-3174-4852-BCE7-08E33881A9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064343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6D1AFE0-1BBC-4FEF-AB83-211C5A4C535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783623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D6BA10-C3CF-4950-8852-DD6B50EA03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01459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71F46E-AD4A-4783-9BBE-6FFCCB031B4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88586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6EC9AB4-2425-48DE-95F6-C4F067CBE8A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487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BF83886-B5CA-4BE1-B44A-1E7369794406}" type="datetime1">
              <a:rPr lang="en-US">
                <a:solidFill>
                  <a:srgbClr val="000000"/>
                </a:solidFill>
              </a:rPr>
              <a:pPr>
                <a:defRPr/>
              </a:pPr>
              <a:t>11/28/2014</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9A3150-06E0-4960-A8D3-E3810B8C6D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2870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855A336-B56C-49E2-BFF1-59B3257EE0EA}" type="datetime1">
              <a:rPr lang="en-US">
                <a:solidFill>
                  <a:srgbClr val="000000"/>
                </a:solidFill>
              </a:rPr>
              <a:pPr>
                <a:defRPr/>
              </a:pPr>
              <a:t>11/28/2014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5633A3-8B7A-4351-BFEE-A99ECD4E16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561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0A9C380-E5FF-44E6-803C-2872A28403BD}" type="datetime1">
              <a:rPr lang="en-US">
                <a:solidFill>
                  <a:srgbClr val="000000"/>
                </a:solidFill>
              </a:rPr>
              <a:pPr>
                <a:defRPr/>
              </a:pPr>
              <a:t>11/28/2014</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317D8B8-7330-440F-BA21-216C0F3C7A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852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83A2214-8BE1-43B9-B348-D362C436FFF9}" type="datetime1">
              <a:rPr lang="en-US">
                <a:solidFill>
                  <a:srgbClr val="000000"/>
                </a:solidFill>
              </a:rPr>
              <a:pPr>
                <a:defRPr/>
              </a:pPr>
              <a:t>11/28/2014</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414BA49-37F5-4B88-977E-540760EE37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7985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7B164EA-7183-4A96-97D6-B7281E88E058}" type="datetime1">
              <a:rPr lang="en-US">
                <a:solidFill>
                  <a:srgbClr val="000000"/>
                </a:solidFill>
              </a:rPr>
              <a:pPr>
                <a:defRPr/>
              </a:pPr>
              <a:t>11/28/2014</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E4D384B-B512-4F7E-B374-9909BAA3DD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1031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9D07273-8383-48B2-A7E3-E0B041FE975A}" type="datetime1">
              <a:rPr lang="en-US">
                <a:solidFill>
                  <a:srgbClr val="000000"/>
                </a:solidFill>
              </a:rPr>
              <a:pPr>
                <a:defRPr/>
              </a:pPr>
              <a:t>11/28/2014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02B82AE-0B2E-4F40-8347-6135EF14652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303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AB929B-2033-4E9C-A80F-A120A942FBBE}" type="datetime1">
              <a:rPr lang="en-US">
                <a:solidFill>
                  <a:srgbClr val="000000"/>
                </a:solidFill>
              </a:rPr>
              <a:pPr>
                <a:defRPr/>
              </a:pPr>
              <a:t>11/28/2014</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C98A5C-DF17-4DB4-808E-7876190989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205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0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eaLnBrk="0" fontAlgn="base" hangingPunct="0">
              <a:spcBef>
                <a:spcPct val="0"/>
              </a:spcBef>
              <a:spcAft>
                <a:spcPct val="0"/>
              </a:spcAft>
              <a:defRPr/>
            </a:pPr>
            <a:fld id="{414D977A-102E-4CA6-BF5F-775AF58C3F5A}" type="datetime1">
              <a:rPr lang="en-US">
                <a:solidFill>
                  <a:srgbClr val="000000"/>
                </a:solidFill>
              </a:rPr>
              <a:pPr eaLnBrk="0" fontAlgn="base" hangingPunct="0">
                <a:spcBef>
                  <a:spcPct val="0"/>
                </a:spcBef>
                <a:spcAft>
                  <a:spcPct val="0"/>
                </a:spcAft>
                <a:defRPr/>
              </a:pPr>
              <a:t>11/28/2014</a:t>
            </a:fld>
            <a:endParaRPr lang="en-US">
              <a:solidFill>
                <a:srgbClr val="000000"/>
              </a:solidFill>
            </a:endParaRPr>
          </a:p>
        </p:txBody>
      </p:sp>
      <p:sp>
        <p:nvSpPr>
          <p:cNvPr id="20480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0" fontAlgn="base" hangingPunct="0">
              <a:spcBef>
                <a:spcPct val="0"/>
              </a:spcBef>
              <a:spcAft>
                <a:spcPct val="0"/>
              </a:spcAft>
              <a:defRPr/>
            </a:pPr>
            <a:endParaRPr lang="en-US">
              <a:solidFill>
                <a:srgbClr val="000000"/>
              </a:solidFill>
            </a:endParaRPr>
          </a:p>
        </p:txBody>
      </p:sp>
      <p:sp>
        <p:nvSpPr>
          <p:cNvPr id="20480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0" fontAlgn="base" hangingPunct="0">
              <a:spcBef>
                <a:spcPct val="0"/>
              </a:spcBef>
              <a:spcAft>
                <a:spcPct val="0"/>
              </a:spcAft>
              <a:defRPr/>
            </a:pPr>
            <a:fld id="{52718A46-5651-4695-8472-3EF2433C0C2E}"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pic>
        <p:nvPicPr>
          <p:cNvPr id="1031"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5989638"/>
            <a:ext cx="91582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499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fontAlgn="base">
              <a:spcBef>
                <a:spcPct val="0"/>
              </a:spcBef>
              <a:spcAft>
                <a:spcPct val="0"/>
              </a:spcAft>
              <a:defRPr/>
            </a:pPr>
            <a:fld id="{C59A584B-8FF0-4B3A-AC56-738D0E887911}"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78768308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80988" y="549275"/>
            <a:ext cx="8858250" cy="2693988"/>
          </a:xfrm>
        </p:spPr>
        <p:txBody>
          <a:bodyPr>
            <a:normAutofit fontScale="90000"/>
          </a:bodyPr>
          <a:lstStyle/>
          <a:p>
            <a:pPr marL="571500" indent="-571500" eaLnBrk="1" fontAlgn="auto" hangingPunct="1">
              <a:spcAft>
                <a:spcPts val="0"/>
              </a:spcAft>
              <a:buFont typeface="Arial" pitchFamily="34" charset="0"/>
              <a:buChar char="•"/>
              <a:defRPr/>
            </a:pPr>
            <a:r>
              <a:rPr lang="en-US" sz="3600" b="1" dirty="0" smtClean="0">
                <a:solidFill>
                  <a:schemeClr val="accent2">
                    <a:lumMod val="60000"/>
                    <a:lumOff val="40000"/>
                  </a:schemeClr>
                </a:solidFill>
              </a:rPr>
              <a:t> </a:t>
            </a:r>
            <a:br>
              <a:rPr lang="en-US" sz="3600" b="1" dirty="0" smtClean="0">
                <a:solidFill>
                  <a:schemeClr val="accent2">
                    <a:lumMod val="60000"/>
                    <a:lumOff val="40000"/>
                  </a:schemeClr>
                </a:solidFill>
              </a:rPr>
            </a:br>
            <a:r>
              <a:rPr lang="en-US" sz="3100" b="1" dirty="0">
                <a:solidFill>
                  <a:schemeClr val="accent2">
                    <a:lumMod val="60000"/>
                    <a:lumOff val="40000"/>
                  </a:schemeClr>
                </a:solidFill>
              </a:rPr>
              <a:t/>
            </a:r>
            <a:br>
              <a:rPr lang="en-US" sz="3100" b="1" dirty="0">
                <a:solidFill>
                  <a:schemeClr val="accent2">
                    <a:lumMod val="60000"/>
                    <a:lumOff val="40000"/>
                  </a:schemeClr>
                </a:solidFill>
              </a:rPr>
            </a:br>
            <a:r>
              <a:rPr lang="en-US" sz="3100" b="1" dirty="0" smtClean="0">
                <a:solidFill>
                  <a:schemeClr val="tx1"/>
                </a:solidFill>
                <a:latin typeface="Calibri" pitchFamily="34" charset="0"/>
                <a:cs typeface="Calibri" pitchFamily="34" charset="0"/>
              </a:rPr>
              <a:t>Expanded Public Works Programme</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EPWP </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3</a:t>
            </a:r>
            <a:r>
              <a:rPr lang="en-US" sz="3100" b="1" baseline="30000" dirty="0" smtClean="0">
                <a:solidFill>
                  <a:schemeClr val="tx1"/>
                </a:solidFill>
                <a:latin typeface="Calibri" pitchFamily="34" charset="0"/>
                <a:cs typeface="Calibri" pitchFamily="34" charset="0"/>
              </a:rPr>
              <a:t>rd</a:t>
            </a:r>
            <a:r>
              <a:rPr lang="en-US" sz="3100" b="1" dirty="0" smtClean="0">
                <a:solidFill>
                  <a:schemeClr val="tx1"/>
                </a:solidFill>
                <a:latin typeface="Calibri" pitchFamily="34" charset="0"/>
                <a:cs typeface="Calibri" pitchFamily="34" charset="0"/>
              </a:rPr>
              <a:t> Summit</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Commissions Discussions Template</a:t>
            </a:r>
            <a:r>
              <a:rPr lang="en-US" sz="3100" b="1" dirty="0">
                <a:solidFill>
                  <a:schemeClr val="tx1"/>
                </a:solidFill>
                <a:latin typeface="Calibri" pitchFamily="34" charset="0"/>
                <a:cs typeface="Calibri" pitchFamily="34" charset="0"/>
              </a:rPr>
              <a:t/>
            </a:r>
            <a:br>
              <a:rPr lang="en-US" sz="3100" b="1" dirty="0">
                <a:solidFill>
                  <a:schemeClr val="tx1"/>
                </a:solidFill>
                <a:latin typeface="Calibri" pitchFamily="34" charset="0"/>
                <a:cs typeface="Calibri" pitchFamily="34" charset="0"/>
              </a:rPr>
            </a:br>
            <a:r>
              <a:rPr lang="en-US" sz="2400" b="1" dirty="0" smtClean="0">
                <a:solidFill>
                  <a:schemeClr val="tx1"/>
                </a:solidFill>
              </a:rPr>
              <a:t/>
            </a:r>
            <a:br>
              <a:rPr lang="en-US" sz="2400" b="1" dirty="0" smtClean="0">
                <a:solidFill>
                  <a:schemeClr val="tx1"/>
                </a:solidFill>
              </a:rPr>
            </a:br>
            <a:r>
              <a:rPr lang="en-US" sz="2400" b="1" dirty="0" smtClean="0">
                <a:solidFill>
                  <a:schemeClr val="tx1"/>
                </a:solidFill>
              </a:rPr>
              <a:t/>
            </a:r>
            <a:br>
              <a:rPr lang="en-US" sz="2400" b="1" dirty="0" smtClean="0">
                <a:solidFill>
                  <a:schemeClr val="tx1"/>
                </a:solidFill>
              </a:rPr>
            </a:br>
            <a:endParaRPr lang="en-US" sz="2400" b="1" dirty="0" smtClean="0">
              <a:solidFill>
                <a:schemeClr val="tx1"/>
              </a:solidFill>
            </a:endParaRPr>
          </a:p>
        </p:txBody>
      </p:sp>
      <p:sp>
        <p:nvSpPr>
          <p:cNvPr id="48131" name="Line 4"/>
          <p:cNvSpPr>
            <a:spLocks noChangeShapeType="1"/>
          </p:cNvSpPr>
          <p:nvPr/>
        </p:nvSpPr>
        <p:spPr bwMode="auto">
          <a:xfrm>
            <a:off x="323850" y="3500438"/>
            <a:ext cx="8439150" cy="4762"/>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8132" name="Picture 6" descr="EPWP letterhead temp-1_2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463" y="3756025"/>
            <a:ext cx="67691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13" descr="63-IMG_628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5013325"/>
            <a:ext cx="3527425"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4" name="Picture 4" descr="14-EPWP-008252.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5013325"/>
            <a:ext cx="2916238"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5" name="Picture 5" descr="30 EPWP-ECD- CRECH-009818.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89663" y="5013325"/>
            <a:ext cx="2954337"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976AEBF-0B26-4A34-91C6-267031CCBF59}" type="slidenum">
              <a:rPr lang="en-US" smtClean="0"/>
              <a:pPr>
                <a:defRPr/>
              </a:pPr>
              <a:t>1</a:t>
            </a:fld>
            <a:endParaRPr lang="en-US"/>
          </a:p>
        </p:txBody>
      </p:sp>
    </p:spTree>
    <p:extLst>
      <p:ext uri="{BB962C8B-B14F-4D97-AF65-F5344CB8AC3E}">
        <p14:creationId xmlns:p14="http://schemas.microsoft.com/office/powerpoint/2010/main" val="208241221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81000"/>
            <a:ext cx="8001000" cy="838200"/>
          </a:xfrm>
        </p:spPr>
        <p:txBody>
          <a:bodyPr/>
          <a:lstStyle/>
          <a:p>
            <a:pPr eaLnBrk="1" hangingPunct="1"/>
            <a:r>
              <a:rPr lang="en-GB" altLang="en-US" b="1" smtClean="0">
                <a:latin typeface="Calibri" pitchFamily="34" charset="0"/>
              </a:rPr>
              <a:t>Definition of Convergence in EPWP</a:t>
            </a:r>
          </a:p>
        </p:txBody>
      </p:sp>
      <p:sp>
        <p:nvSpPr>
          <p:cNvPr id="4099" name="Content Placeholder 2"/>
          <p:cNvSpPr>
            <a:spLocks noGrp="1"/>
          </p:cNvSpPr>
          <p:nvPr>
            <p:ph idx="1"/>
          </p:nvPr>
        </p:nvSpPr>
        <p:spPr>
          <a:xfrm>
            <a:off x="685800" y="1295400"/>
            <a:ext cx="8001000" cy="4343400"/>
          </a:xfrm>
        </p:spPr>
        <p:txBody>
          <a:bodyPr/>
          <a:lstStyle/>
          <a:p>
            <a:pPr marL="460375" indent="-460375" algn="just" eaLnBrk="1" hangingPunct="1">
              <a:buClr>
                <a:srgbClr val="FFC000"/>
              </a:buClr>
              <a:buFont typeface="Wingdings" pitchFamily="2" charset="2"/>
              <a:buChar char="q"/>
              <a:defRPr/>
            </a:pPr>
            <a:r>
              <a:rPr lang="en-GB" b="1" dirty="0" smtClean="0">
                <a:latin typeface="Calibri" pitchFamily="34" charset="0"/>
                <a:cs typeface="Calibri" pitchFamily="34" charset="0"/>
              </a:rPr>
              <a:t>Definition</a:t>
            </a:r>
            <a:r>
              <a:rPr lang="en-GB" dirty="0" smtClean="0">
                <a:latin typeface="Calibri" pitchFamily="34" charset="0"/>
                <a:cs typeface="Calibri" pitchFamily="34" charset="0"/>
              </a:rPr>
              <a:t>:</a:t>
            </a:r>
          </a:p>
          <a:p>
            <a:pPr marL="0" indent="0" algn="just" eaLnBrk="1" hangingPunct="1">
              <a:buClr>
                <a:srgbClr val="FFC000"/>
              </a:buClr>
              <a:buFontTx/>
              <a:buNone/>
              <a:defRPr/>
            </a:pPr>
            <a:r>
              <a:rPr lang="en-GB" dirty="0" smtClean="0">
                <a:latin typeface="Calibri" pitchFamily="34" charset="0"/>
                <a:cs typeface="Calibri" pitchFamily="34" charset="0"/>
              </a:rPr>
              <a:t>Convergence is the fostering of synergies within and amongst sectors and programmes of the Expanded Public Works Programme (EPWP) to ensure that resources are efficiently and effectively utilised to maximise benefits for sectors, programmes, and participants.</a:t>
            </a:r>
          </a:p>
        </p:txBody>
      </p:sp>
      <p:pic>
        <p:nvPicPr>
          <p:cNvPr id="4100"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6045200"/>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Slide Number Placeholder 5"/>
          <p:cNvSpPr txBox="1">
            <a:spLocks/>
          </p:cNvSpPr>
          <p:nvPr/>
        </p:nvSpPr>
        <p:spPr bwMode="auto">
          <a:xfrm>
            <a:off x="6705600" y="63976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algn="r" fontAlgn="base">
              <a:spcBef>
                <a:spcPct val="0"/>
              </a:spcBef>
              <a:spcAft>
                <a:spcPct val="0"/>
              </a:spcAft>
            </a:pPr>
            <a:fld id="{EB8ECE4F-708D-4F20-A413-CFEF48D19FA3}" type="slidenum">
              <a:rPr lang="en-US" altLang="en-US" sz="1400" smtClean="0">
                <a:solidFill>
                  <a:srgbClr val="000000"/>
                </a:solidFill>
              </a:rPr>
              <a:pPr algn="r" fontAlgn="base">
                <a:spcBef>
                  <a:spcPct val="0"/>
                </a:spcBef>
                <a:spcAft>
                  <a:spcPct val="0"/>
                </a:spcAft>
              </a:pPr>
              <a:t>2</a:t>
            </a:fld>
            <a:endParaRPr lang="en-US" altLang="en-US" sz="1400" smtClean="0">
              <a:solidFill>
                <a:srgbClr val="000000"/>
              </a:solidFill>
            </a:endParaRPr>
          </a:p>
        </p:txBody>
      </p:sp>
      <p:pic>
        <p:nvPicPr>
          <p:cNvPr id="4102" name="Picture 11"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443663" y="614045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625909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defRPr/>
            </a:pPr>
            <a:r>
              <a:rPr lang="en-US" sz="2800" dirty="0" smtClean="0">
                <a:solidFill>
                  <a:schemeClr val="accent4"/>
                </a:solidFill>
                <a:latin typeface="Arial" panose="020B0604020202020204" pitchFamily="34" charset="0"/>
                <a:cs typeface="Arial" panose="020B0604020202020204" pitchFamily="34" charset="0"/>
              </a:rPr>
              <a:t>Commission 03: Practical measures to achieve convergence</a:t>
            </a: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3</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209551" y="836613"/>
            <a:ext cx="8610599" cy="3416320"/>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79494668"/>
              </p:ext>
            </p:extLst>
          </p:nvPr>
        </p:nvGraphicFramePr>
        <p:xfrm>
          <a:off x="457198" y="990600"/>
          <a:ext cx="8362952" cy="4479772"/>
        </p:xfrm>
        <a:graphic>
          <a:graphicData uri="http://schemas.openxmlformats.org/drawingml/2006/table">
            <a:tbl>
              <a:tblPr firstRow="1" bandRow="1">
                <a:tableStyleId>{616DA210-FB5B-4158-B5E0-FEB733F419BA}</a:tableStyleId>
              </a:tblPr>
              <a:tblGrid>
                <a:gridCol w="2090738"/>
                <a:gridCol w="2328864"/>
                <a:gridCol w="1852612"/>
                <a:gridCol w="2090738"/>
              </a:tblGrid>
              <a:tr h="730732">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1021868">
                <a:tc>
                  <a:txBody>
                    <a:bodyPr/>
                    <a:lstStyle/>
                    <a:p>
                      <a:r>
                        <a:rPr lang="en-ZA" sz="1600" dirty="0" smtClean="0">
                          <a:latin typeface="Arial Narrow" panose="020B0606020202030204" pitchFamily="34" charset="0"/>
                        </a:rPr>
                        <a:t>How should the EPWP </a:t>
                      </a:r>
                      <a:r>
                        <a:rPr lang="en-ZA" sz="1600" strike="sngStrike" dirty="0" smtClean="0">
                          <a:solidFill>
                            <a:srgbClr val="FF0000"/>
                          </a:solidFill>
                          <a:latin typeface="Arial Narrow" panose="020B0606020202030204" pitchFamily="34" charset="0"/>
                        </a:rPr>
                        <a:t>sectors</a:t>
                      </a:r>
                      <a:r>
                        <a:rPr lang="en-ZA" sz="1600" dirty="0" smtClean="0">
                          <a:latin typeface="Arial Narrow" panose="020B0606020202030204" pitchFamily="34" charset="0"/>
                        </a:rPr>
                        <a:t> and programmes converge?</a:t>
                      </a:r>
                      <a:endParaRPr lang="en-ZA" sz="1600" dirty="0">
                        <a:latin typeface="Arial Narrow" panose="020B0606020202030204" pitchFamily="34" charset="0"/>
                      </a:endParaRPr>
                    </a:p>
                  </a:txBody>
                  <a:tcPr/>
                </a:tc>
                <a:tc>
                  <a:txBody>
                    <a:bodyPr/>
                    <a:lstStyle/>
                    <a:p>
                      <a:pPr marL="285750" indent="-285750">
                        <a:buFont typeface="Arial" pitchFamily="34" charset="0"/>
                        <a:buChar char="•"/>
                      </a:pPr>
                      <a:r>
                        <a:rPr lang="en-US" sz="1600" dirty="0" smtClean="0"/>
                        <a:t>Development of the data base of programmes/projects between different spheres of government</a:t>
                      </a:r>
                    </a:p>
                    <a:p>
                      <a:pPr marL="285750" indent="-285750">
                        <a:buFont typeface="Arial" pitchFamily="34" charset="0"/>
                        <a:buChar char="•"/>
                      </a:pPr>
                      <a:r>
                        <a:rPr lang="en-ZA" sz="1600" dirty="0" smtClean="0"/>
                        <a:t>Identify</a:t>
                      </a:r>
                      <a:r>
                        <a:rPr lang="en-ZA" sz="1600" baseline="0" dirty="0" smtClean="0"/>
                        <a:t> projects/ program that have potential for convergence</a:t>
                      </a:r>
                    </a:p>
                    <a:p>
                      <a:pPr marL="285750" indent="-285750">
                        <a:buFont typeface="Arial" pitchFamily="34" charset="0"/>
                        <a:buChar char="•"/>
                      </a:pPr>
                      <a:r>
                        <a:rPr lang="en-ZA" sz="1600" baseline="0" dirty="0" smtClean="0"/>
                        <a:t>Development of Integrated planning to achieve the common objectives</a:t>
                      </a:r>
                    </a:p>
                    <a:p>
                      <a:pPr marL="0" indent="0">
                        <a:buFont typeface="Arial" pitchFamily="34" charset="0"/>
                        <a:buNone/>
                      </a:pPr>
                      <a:endParaRPr lang="en-ZA" sz="1600" baseline="0" dirty="0" smtClean="0"/>
                    </a:p>
                    <a:p>
                      <a:pPr marL="285750" indent="-285750">
                        <a:buFont typeface="Arial" pitchFamily="34" charset="0"/>
                        <a:buChar char="•"/>
                      </a:pPr>
                      <a:endParaRPr lang="en-ZA" sz="1600" dirty="0"/>
                    </a:p>
                  </a:txBody>
                  <a:tcPr/>
                </a:tc>
                <a:tc>
                  <a:txBody>
                    <a:bodyPr/>
                    <a:lstStyle/>
                    <a:p>
                      <a:r>
                        <a:rPr lang="en-ZA" sz="1600" dirty="0" smtClean="0"/>
                        <a:t>Implementing</a:t>
                      </a:r>
                      <a:r>
                        <a:rPr lang="en-ZA" sz="1600" baseline="0" dirty="0" smtClean="0"/>
                        <a:t> public bodies</a:t>
                      </a:r>
                      <a:endParaRPr lang="en-ZA" sz="1600" dirty="0"/>
                    </a:p>
                  </a:txBody>
                  <a:tcPr/>
                </a:tc>
                <a:tc>
                  <a:txBody>
                    <a:bodyPr/>
                    <a:lstStyle/>
                    <a:p>
                      <a:r>
                        <a:rPr lang="en-ZA" dirty="0" err="1" smtClean="0"/>
                        <a:t>Ongoing</a:t>
                      </a:r>
                      <a:endParaRPr lang="en-ZA" dirty="0"/>
                    </a:p>
                  </a:txBody>
                  <a:tcPr/>
                </a:tc>
              </a:tr>
            </a:tbl>
          </a:graphicData>
        </a:graphic>
      </p:graphicFrame>
    </p:spTree>
    <p:extLst>
      <p:ext uri="{BB962C8B-B14F-4D97-AF65-F5344CB8AC3E}">
        <p14:creationId xmlns:p14="http://schemas.microsoft.com/office/powerpoint/2010/main" val="1682753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defRPr/>
            </a:pPr>
            <a:r>
              <a:rPr lang="en-US" sz="2800" dirty="0" smtClean="0">
                <a:solidFill>
                  <a:schemeClr val="accent4"/>
                </a:solidFill>
                <a:latin typeface="Arial" panose="020B0604020202020204" pitchFamily="34" charset="0"/>
                <a:cs typeface="Arial" panose="020B0604020202020204" pitchFamily="34" charset="0"/>
              </a:rPr>
              <a:t>Commission 03: Practical measures to achieve convergence</a:t>
            </a: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4</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209551" y="836613"/>
            <a:ext cx="8610599" cy="3416320"/>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37876240"/>
              </p:ext>
            </p:extLst>
          </p:nvPr>
        </p:nvGraphicFramePr>
        <p:xfrm>
          <a:off x="457198" y="990600"/>
          <a:ext cx="8362952" cy="3992092"/>
        </p:xfrm>
        <a:graphic>
          <a:graphicData uri="http://schemas.openxmlformats.org/drawingml/2006/table">
            <a:tbl>
              <a:tblPr firstRow="1" bandRow="1">
                <a:tableStyleId>{616DA210-FB5B-4158-B5E0-FEB733F419BA}</a:tableStyleId>
              </a:tblPr>
              <a:tblGrid>
                <a:gridCol w="2090738"/>
                <a:gridCol w="2090738"/>
                <a:gridCol w="2090738"/>
                <a:gridCol w="2090738"/>
              </a:tblGrid>
              <a:tr h="730732">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1021868">
                <a:tc>
                  <a:txBody>
                    <a:bodyPr/>
                    <a:lstStyle/>
                    <a:p>
                      <a:r>
                        <a:rPr lang="en-ZA" sz="1600" dirty="0" smtClean="0">
                          <a:latin typeface="Arial Narrow" panose="020B0606020202030204" pitchFamily="34" charset="0"/>
                        </a:rPr>
                        <a:t>How should the EPWP </a:t>
                      </a:r>
                      <a:r>
                        <a:rPr lang="en-ZA" sz="1600" strike="sngStrike" dirty="0" smtClean="0">
                          <a:solidFill>
                            <a:srgbClr val="FF0000"/>
                          </a:solidFill>
                          <a:latin typeface="Arial Narrow" panose="020B0606020202030204" pitchFamily="34" charset="0"/>
                        </a:rPr>
                        <a:t>sectors</a:t>
                      </a:r>
                      <a:r>
                        <a:rPr lang="en-ZA" sz="1600" dirty="0" smtClean="0">
                          <a:latin typeface="Arial Narrow" panose="020B0606020202030204" pitchFamily="34" charset="0"/>
                        </a:rPr>
                        <a:t> and programmes converge?</a:t>
                      </a:r>
                      <a:endParaRPr lang="en-ZA" sz="1600" dirty="0">
                        <a:latin typeface="Arial Narrow" panose="020B0606020202030204" pitchFamily="34" charset="0"/>
                      </a:endParaRPr>
                    </a:p>
                  </a:txBody>
                  <a:tcPr/>
                </a:tc>
                <a:tc>
                  <a:txBody>
                    <a:bodyPr/>
                    <a:lstStyle/>
                    <a:p>
                      <a:pPr marL="285750" indent="-285750">
                        <a:buFont typeface="Arial" pitchFamily="34" charset="0"/>
                        <a:buChar char="•"/>
                      </a:pPr>
                      <a:r>
                        <a:rPr lang="en-ZA" sz="1600" dirty="0" smtClean="0"/>
                        <a:t>Use existing &amp;</a:t>
                      </a:r>
                      <a:r>
                        <a:rPr lang="en-ZA" sz="1600" baseline="0" dirty="0" smtClean="0"/>
                        <a:t> proposed </a:t>
                      </a:r>
                      <a:r>
                        <a:rPr lang="en-ZA" sz="1600" dirty="0" smtClean="0"/>
                        <a:t>structures (NCC, PSC, PSSC, Sector</a:t>
                      </a:r>
                      <a:r>
                        <a:rPr lang="en-ZA" sz="1600" baseline="0" dirty="0" smtClean="0"/>
                        <a:t> committees, </a:t>
                      </a:r>
                      <a:r>
                        <a:rPr lang="en-ZA" sz="1600" dirty="0" smtClean="0"/>
                        <a:t> PPMT, District forums etc.)</a:t>
                      </a:r>
                    </a:p>
                    <a:p>
                      <a:pPr marL="285750" indent="-285750">
                        <a:buFont typeface="Arial" pitchFamily="34" charset="0"/>
                        <a:buChar char="•"/>
                      </a:pPr>
                      <a:r>
                        <a:rPr lang="en-ZA" sz="1600" dirty="0" smtClean="0"/>
                        <a:t>Reporting</a:t>
                      </a:r>
                      <a:r>
                        <a:rPr lang="en-ZA" sz="1600" baseline="0" dirty="0" smtClean="0"/>
                        <a:t> system to address the areas of convergence &amp; improved validation of the reported projects</a:t>
                      </a:r>
                    </a:p>
                    <a:p>
                      <a:pPr marL="285750" indent="-285750">
                        <a:buFont typeface="Arial" pitchFamily="34" charset="0"/>
                        <a:buChar char="•"/>
                      </a:pPr>
                      <a:endParaRPr lang="en-ZA" sz="1600" dirty="0"/>
                    </a:p>
                  </a:txBody>
                  <a:tcPr/>
                </a:tc>
                <a:tc>
                  <a:txBody>
                    <a:bodyPr/>
                    <a:lstStyle/>
                    <a:p>
                      <a:r>
                        <a:rPr lang="en-ZA" sz="1600" dirty="0" smtClean="0"/>
                        <a:t>NDPW</a:t>
                      </a:r>
                    </a:p>
                  </a:txBody>
                  <a:tcPr/>
                </a:tc>
                <a:tc>
                  <a:txBody>
                    <a:bodyPr/>
                    <a:lstStyle/>
                    <a:p>
                      <a:r>
                        <a:rPr lang="en-ZA" sz="1600" dirty="0" smtClean="0"/>
                        <a:t>31</a:t>
                      </a:r>
                      <a:r>
                        <a:rPr lang="en-ZA" sz="1600" baseline="0" dirty="0" smtClean="0"/>
                        <a:t> March 2015 </a:t>
                      </a:r>
                      <a:endParaRPr lang="en-ZA" sz="1600" dirty="0"/>
                    </a:p>
                  </a:txBody>
                  <a:tcPr/>
                </a:tc>
              </a:tr>
            </a:tbl>
          </a:graphicData>
        </a:graphic>
      </p:graphicFrame>
    </p:spTree>
    <p:extLst>
      <p:ext uri="{BB962C8B-B14F-4D97-AF65-F5344CB8AC3E}">
        <p14:creationId xmlns:p14="http://schemas.microsoft.com/office/powerpoint/2010/main" val="2669824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defRPr/>
            </a:pPr>
            <a:r>
              <a:rPr lang="en-US" sz="2800" dirty="0" smtClean="0">
                <a:solidFill>
                  <a:schemeClr val="accent4"/>
                </a:solidFill>
                <a:latin typeface="Arial" panose="020B0604020202020204" pitchFamily="34" charset="0"/>
                <a:cs typeface="Arial" panose="020B0604020202020204" pitchFamily="34" charset="0"/>
              </a:rPr>
              <a:t>Commission 03: Practical measures to achieve convergence</a:t>
            </a: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5</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209551" y="836613"/>
            <a:ext cx="8610599" cy="3416320"/>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62259529"/>
              </p:ext>
            </p:extLst>
          </p:nvPr>
        </p:nvGraphicFramePr>
        <p:xfrm>
          <a:off x="457198" y="990600"/>
          <a:ext cx="8362952" cy="3992092"/>
        </p:xfrm>
        <a:graphic>
          <a:graphicData uri="http://schemas.openxmlformats.org/drawingml/2006/table">
            <a:tbl>
              <a:tblPr firstRow="1" bandRow="1">
                <a:tableStyleId>{616DA210-FB5B-4158-B5E0-FEB733F419BA}</a:tableStyleId>
              </a:tblPr>
              <a:tblGrid>
                <a:gridCol w="1905002"/>
                <a:gridCol w="2590800"/>
                <a:gridCol w="1981200"/>
                <a:gridCol w="1885950"/>
              </a:tblGrid>
              <a:tr h="730732">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1905000">
                <a:tc>
                  <a:txBody>
                    <a:bodyPr/>
                    <a:lstStyle/>
                    <a:p>
                      <a:r>
                        <a:rPr lang="en-ZA" sz="1600" baseline="0" dirty="0" smtClean="0">
                          <a:latin typeface="Arial Narrow" panose="020B0606020202030204" pitchFamily="34" charset="0"/>
                        </a:rPr>
                        <a:t>At which stage of the project management cycle (i.e. conceptual, design, planning, implementation) should convergence take place and how?</a:t>
                      </a:r>
                      <a:endParaRPr lang="en-ZA" sz="1600" dirty="0">
                        <a:latin typeface="Arial Narrow" panose="020B0606020202030204" pitchFamily="34" charset="0"/>
                      </a:endParaRPr>
                    </a:p>
                  </a:txBody>
                  <a:tcPr/>
                </a:tc>
                <a:tc>
                  <a:txBody>
                    <a:bodyPr/>
                    <a:lstStyle/>
                    <a:p>
                      <a:pPr marL="285750" indent="-285750">
                        <a:buFont typeface="Arial" pitchFamily="34" charset="0"/>
                        <a:buChar char="•"/>
                      </a:pPr>
                      <a:r>
                        <a:rPr lang="en-ZA" sz="1600" dirty="0" smtClean="0"/>
                        <a:t>Joint Conceptualisation of new  project/programmes</a:t>
                      </a:r>
                    </a:p>
                    <a:p>
                      <a:pPr marL="285750" indent="-285750">
                        <a:buFont typeface="Arial" pitchFamily="34" charset="0"/>
                        <a:buChar char="•"/>
                      </a:pPr>
                      <a:r>
                        <a:rPr lang="en-ZA" sz="1600" dirty="0" smtClean="0"/>
                        <a:t>Identification of opportunities for convergence on the existing projects at any stage</a:t>
                      </a:r>
                    </a:p>
                    <a:p>
                      <a:pPr marL="285750" indent="-285750">
                        <a:buFont typeface="Arial" pitchFamily="34" charset="0"/>
                        <a:buChar char="•"/>
                      </a:pPr>
                      <a:r>
                        <a:rPr lang="en-ZA" sz="1600" dirty="0" smtClean="0"/>
                        <a:t>Phased in approach implementation</a:t>
                      </a:r>
                      <a:r>
                        <a:rPr lang="en-ZA" sz="1600" baseline="0" dirty="0" smtClean="0"/>
                        <a:t> of convergence.</a:t>
                      </a:r>
                      <a:endParaRPr lang="en-ZA" sz="1600" dirty="0" smtClean="0"/>
                    </a:p>
                    <a:p>
                      <a:pPr marL="285750" indent="-285750">
                        <a:buFont typeface="Arial" pitchFamily="34" charset="0"/>
                        <a:buChar char="•"/>
                      </a:pPr>
                      <a:endParaRPr lang="en-ZA" sz="1600" dirty="0" smtClean="0"/>
                    </a:p>
                    <a:p>
                      <a:pPr marL="285750" indent="-285750">
                        <a:buFont typeface="Arial" pitchFamily="34" charset="0"/>
                        <a:buChar char="•"/>
                      </a:pPr>
                      <a:endParaRPr lang="en-ZA" sz="1600" dirty="0" smtClean="0"/>
                    </a:p>
                  </a:txBody>
                  <a:tcPr/>
                </a:tc>
                <a:tc>
                  <a:txBody>
                    <a:bodyPr/>
                    <a:lstStyle/>
                    <a:p>
                      <a:r>
                        <a:rPr lang="en-ZA" sz="1600" dirty="0" smtClean="0"/>
                        <a:t>Public</a:t>
                      </a:r>
                      <a:r>
                        <a:rPr lang="en-ZA" sz="1600" baseline="0" dirty="0" smtClean="0"/>
                        <a:t> bodies (IMC, IDP, PSC)</a:t>
                      </a:r>
                      <a:endParaRPr lang="en-ZA" sz="1600" dirty="0"/>
                    </a:p>
                  </a:txBody>
                  <a:tcPr/>
                </a:tc>
                <a:tc>
                  <a:txBody>
                    <a:bodyPr/>
                    <a:lstStyle/>
                    <a:p>
                      <a:r>
                        <a:rPr lang="en-ZA" sz="1600" dirty="0" smtClean="0"/>
                        <a:t>31 March 2015</a:t>
                      </a:r>
                      <a:endParaRPr lang="en-ZA" sz="1600" dirty="0"/>
                    </a:p>
                  </a:txBody>
                  <a:tcPr/>
                </a:tc>
              </a:tr>
            </a:tbl>
          </a:graphicData>
        </a:graphic>
      </p:graphicFrame>
    </p:spTree>
    <p:extLst>
      <p:ext uri="{BB962C8B-B14F-4D97-AF65-F5344CB8AC3E}">
        <p14:creationId xmlns:p14="http://schemas.microsoft.com/office/powerpoint/2010/main" val="2110500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defRPr/>
            </a:pPr>
            <a:r>
              <a:rPr lang="en-US" sz="2800" dirty="0" smtClean="0">
                <a:solidFill>
                  <a:schemeClr val="accent4"/>
                </a:solidFill>
                <a:latin typeface="Arial" panose="020B0604020202020204" pitchFamily="34" charset="0"/>
                <a:cs typeface="Arial" panose="020B0604020202020204" pitchFamily="34" charset="0"/>
              </a:rPr>
              <a:t>Commission 03: Practical measures to achieve convergence</a:t>
            </a: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6</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209551" y="836613"/>
            <a:ext cx="8610599" cy="3416320"/>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89013108"/>
              </p:ext>
            </p:extLst>
          </p:nvPr>
        </p:nvGraphicFramePr>
        <p:xfrm>
          <a:off x="457198" y="990600"/>
          <a:ext cx="8362952" cy="4114012"/>
        </p:xfrm>
        <a:graphic>
          <a:graphicData uri="http://schemas.openxmlformats.org/drawingml/2006/table">
            <a:tbl>
              <a:tblPr firstRow="1" bandRow="1">
                <a:tableStyleId>{616DA210-FB5B-4158-B5E0-FEB733F419BA}</a:tableStyleId>
              </a:tblPr>
              <a:tblGrid>
                <a:gridCol w="2090738"/>
                <a:gridCol w="2090738"/>
                <a:gridCol w="2090738"/>
                <a:gridCol w="2090738"/>
              </a:tblGrid>
              <a:tr h="730732">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730732">
                <a:tc>
                  <a:txBody>
                    <a:bodyPr/>
                    <a:lstStyle/>
                    <a:p>
                      <a:r>
                        <a:rPr lang="en-ZA" sz="1600" dirty="0" smtClean="0">
                          <a:latin typeface="Arial Narrow" panose="020B0606020202030204" pitchFamily="34" charset="0"/>
                        </a:rPr>
                        <a:t>What is the role</a:t>
                      </a:r>
                      <a:r>
                        <a:rPr lang="en-ZA" sz="1600" baseline="0" dirty="0" smtClean="0">
                          <a:latin typeface="Arial Narrow" panose="020B0606020202030204" pitchFamily="34" charset="0"/>
                        </a:rPr>
                        <a:t> of the EPWP unit at DPW in terms of convergence?</a:t>
                      </a:r>
                    </a:p>
                    <a:p>
                      <a:endParaRPr lang="en-ZA" sz="1600" baseline="0" dirty="0" smtClean="0">
                        <a:latin typeface="Arial Narrow" panose="020B0606020202030204" pitchFamily="34" charset="0"/>
                      </a:endParaRPr>
                    </a:p>
                    <a:p>
                      <a:endParaRPr lang="en-ZA" sz="1600" dirty="0">
                        <a:latin typeface="Arial Narrow" panose="020B0606020202030204" pitchFamily="34" charset="0"/>
                      </a:endParaRPr>
                    </a:p>
                  </a:txBody>
                  <a:tcPr/>
                </a:tc>
                <a:tc>
                  <a:txBody>
                    <a:bodyPr/>
                    <a:lstStyle/>
                    <a:p>
                      <a:pPr marL="285750" indent="-285750">
                        <a:buFont typeface="Arial" pitchFamily="34" charset="0"/>
                        <a:buChar char="•"/>
                      </a:pPr>
                      <a:r>
                        <a:rPr lang="en-ZA" dirty="0" smtClean="0"/>
                        <a:t>Development &amp; approval of EPWP frame work/policy and communication strategy</a:t>
                      </a:r>
                    </a:p>
                    <a:p>
                      <a:pPr marL="285750" indent="-285750">
                        <a:buFont typeface="Arial" pitchFamily="34" charset="0"/>
                        <a:buChar char="•"/>
                      </a:pPr>
                      <a:r>
                        <a:rPr lang="en-ZA" dirty="0" smtClean="0"/>
                        <a:t>Review</a:t>
                      </a:r>
                      <a:r>
                        <a:rPr lang="en-ZA" baseline="0" dirty="0" smtClean="0"/>
                        <a:t> terms of reference for existing structures to incorporate convergence</a:t>
                      </a:r>
                    </a:p>
                  </a:txBody>
                  <a:tcPr/>
                </a:tc>
                <a:tc>
                  <a:txBody>
                    <a:bodyPr/>
                    <a:lstStyle/>
                    <a:p>
                      <a:r>
                        <a:rPr lang="en-ZA" dirty="0" smtClean="0"/>
                        <a:t>NDPW to develop the framework (partnership support unit)</a:t>
                      </a:r>
                    </a:p>
                    <a:p>
                      <a:r>
                        <a:rPr lang="en-ZA" dirty="0" smtClean="0"/>
                        <a:t>Province to customize (for provincial implementation)</a:t>
                      </a:r>
                      <a:endParaRPr lang="en-ZA" dirty="0"/>
                    </a:p>
                  </a:txBody>
                  <a:tcPr/>
                </a:tc>
                <a:tc>
                  <a:txBody>
                    <a:bodyPr/>
                    <a:lstStyle/>
                    <a:p>
                      <a:r>
                        <a:rPr lang="en-ZA" dirty="0" smtClean="0"/>
                        <a:t>31 March 2015</a:t>
                      </a:r>
                      <a:endParaRPr lang="en-ZA" dirty="0"/>
                    </a:p>
                  </a:txBody>
                  <a:tcPr/>
                </a:tc>
              </a:tr>
            </a:tbl>
          </a:graphicData>
        </a:graphic>
      </p:graphicFrame>
    </p:spTree>
    <p:extLst>
      <p:ext uri="{BB962C8B-B14F-4D97-AF65-F5344CB8AC3E}">
        <p14:creationId xmlns:p14="http://schemas.microsoft.com/office/powerpoint/2010/main" val="2659848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t>ISSUES OF CONCERN FOR CONVERGENCE</a:t>
            </a:r>
            <a:endParaRPr lang="en-US" dirty="0"/>
          </a:p>
        </p:txBody>
      </p:sp>
      <p:sp>
        <p:nvSpPr>
          <p:cNvPr id="3" name="Content Placeholder 2"/>
          <p:cNvSpPr>
            <a:spLocks noGrp="1"/>
          </p:cNvSpPr>
          <p:nvPr>
            <p:ph idx="1"/>
          </p:nvPr>
        </p:nvSpPr>
        <p:spPr/>
        <p:txBody>
          <a:bodyPr/>
          <a:lstStyle/>
          <a:p>
            <a:r>
              <a:rPr lang="en-US" sz="2000" dirty="0" smtClean="0"/>
              <a:t>Existing grey areas between sectors</a:t>
            </a:r>
          </a:p>
          <a:p>
            <a:r>
              <a:rPr lang="en-US" sz="2000" dirty="0" smtClean="0"/>
              <a:t>Standardization of stipends</a:t>
            </a:r>
          </a:p>
          <a:p>
            <a:r>
              <a:rPr lang="en-US" sz="2000" dirty="0" smtClean="0"/>
              <a:t>Is there a need for sectors?</a:t>
            </a:r>
          </a:p>
          <a:p>
            <a:r>
              <a:rPr lang="en-US" sz="2000" dirty="0" smtClean="0"/>
              <a:t>Pilot the initiative/ good practices of convergence</a:t>
            </a:r>
          </a:p>
          <a:p>
            <a:r>
              <a:rPr lang="en-US" sz="2000" dirty="0" smtClean="0"/>
              <a:t>Record an upload good practices, norms and standards on the EPWP website</a:t>
            </a:r>
          </a:p>
          <a:p>
            <a:r>
              <a:rPr lang="en-US" sz="2000" dirty="0" smtClean="0"/>
              <a:t>Revival of Knowledge  Management in EPWP</a:t>
            </a:r>
          </a:p>
          <a:p>
            <a:r>
              <a:rPr lang="en-US" sz="2000" dirty="0" smtClean="0"/>
              <a:t>Practical selection </a:t>
            </a:r>
            <a:r>
              <a:rPr lang="en-US" sz="2000" smtClean="0"/>
              <a:t>of beneficiary processes </a:t>
            </a:r>
            <a:r>
              <a:rPr lang="en-US" sz="2000" dirty="0" smtClean="0"/>
              <a:t>for convergence</a:t>
            </a:r>
          </a:p>
          <a:p>
            <a:pPr marL="0" indent="0">
              <a:buNone/>
            </a:pPr>
            <a:endParaRPr lang="en-US" sz="2000" dirty="0" smtClean="0"/>
          </a:p>
          <a:p>
            <a:pPr marL="0" indent="0">
              <a:buNone/>
            </a:pPr>
            <a:endParaRPr lang="en-US" sz="2000" dirty="0"/>
          </a:p>
        </p:txBody>
      </p:sp>
    </p:spTree>
    <p:extLst>
      <p:ext uri="{BB962C8B-B14F-4D97-AF65-F5344CB8AC3E}">
        <p14:creationId xmlns:p14="http://schemas.microsoft.com/office/powerpoint/2010/main" val="1494568208"/>
      </p:ext>
    </p:extLst>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TotalTime>
  <Words>372</Words>
  <Application>Microsoft Office PowerPoint</Application>
  <PresentationFormat>On-screen Show (4:3)</PresentationFormat>
  <Paragraphs>102</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Blank</vt:lpstr>
      <vt:lpstr>Default Design</vt:lpstr>
      <vt:lpstr>   Expanded Public Works Programme EPWP  3rd Summit Commissions Discussions Template   </vt:lpstr>
      <vt:lpstr>Definition of Convergence in EPWP</vt:lpstr>
      <vt:lpstr>Commission 03: Practical measures to achieve convergence</vt:lpstr>
      <vt:lpstr>Commission 03: Practical measures to achieve convergence</vt:lpstr>
      <vt:lpstr>Commission 03: Practical measures to achieve convergence</vt:lpstr>
      <vt:lpstr>Commission 03: Practical measures to achieve convergence</vt:lpstr>
      <vt:lpstr>ISSUES OF CONCERN FOR CONVERGENCE</vt:lpstr>
    </vt:vector>
  </TitlesOfParts>
  <Company>NDPW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Lindiwe Nkuna</dc:creator>
  <cp:lastModifiedBy>Lungisani Dladla</cp:lastModifiedBy>
  <cp:revision>124</cp:revision>
  <dcterms:created xsi:type="dcterms:W3CDTF">2013-08-25T13:34:29Z</dcterms:created>
  <dcterms:modified xsi:type="dcterms:W3CDTF">2014-11-28T06:21:55Z</dcterms:modified>
</cp:coreProperties>
</file>